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9"/>
  </p:notesMasterIdLst>
  <p:sldIdLst>
    <p:sldId id="270" r:id="rId2"/>
    <p:sldId id="272" r:id="rId3"/>
    <p:sldId id="273" r:id="rId4"/>
    <p:sldId id="274" r:id="rId5"/>
    <p:sldId id="275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6" r:id="rId15"/>
    <p:sldId id="267" r:id="rId16"/>
    <p:sldId id="268" r:id="rId17"/>
    <p:sldId id="269" r:id="rId18"/>
  </p:sldIdLst>
  <p:sldSz cx="9144000" cy="6858000" type="screen4x3"/>
  <p:notesSz cx="6858000" cy="9144000"/>
  <p:embeddedFontLst>
    <p:embeddedFont>
      <p:font typeface="Open Sans" panose="020B0606030504020204" pitchFamily="34" charset="0"/>
      <p:regular r:id="rId20"/>
      <p:bold r:id="rId21"/>
    </p:embeddedFont>
    <p:embeddedFont>
      <p:font typeface="Roboto" panose="02000000000000000000" pitchFamily="2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6" roundtripDataSignature="AMtx7mgF805jPBUe0D5G/p9W0jGaty57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E74735-2870-4B27-B422-582FE772B5C1}" v="21" dt="2025-04-25T13:28:12.6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43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G. Stiles" userId="cf7a4b3f-55a1-4ec6-a788-02ec688f361b" providerId="ADAL" clId="{0CE74735-2870-4B27-B422-582FE772B5C1}"/>
    <pc:docChg chg="custSel addSld delSld modSld sldOrd">
      <pc:chgData name="Mrs G. Stiles" userId="cf7a4b3f-55a1-4ec6-a788-02ec688f361b" providerId="ADAL" clId="{0CE74735-2870-4B27-B422-582FE772B5C1}" dt="2025-04-25T13:28:12.620" v="842"/>
      <pc:docMkLst>
        <pc:docMk/>
      </pc:docMkLst>
      <pc:sldChg chg="addSp modSp mod">
        <pc:chgData name="Mrs G. Stiles" userId="cf7a4b3f-55a1-4ec6-a788-02ec688f361b" providerId="ADAL" clId="{0CE74735-2870-4B27-B422-582FE772B5C1}" dt="2025-04-25T13:26:46.179" v="841"/>
        <pc:sldMkLst>
          <pc:docMk/>
          <pc:sldMk cId="491072040" sldId="269"/>
        </pc:sldMkLst>
        <pc:spChg chg="mod">
          <ac:chgData name="Mrs G. Stiles" userId="cf7a4b3f-55a1-4ec6-a788-02ec688f361b" providerId="ADAL" clId="{0CE74735-2870-4B27-B422-582FE772B5C1}" dt="2025-04-25T13:26:25.201" v="840" actId="1076"/>
          <ac:spMkLst>
            <pc:docMk/>
            <pc:sldMk cId="491072040" sldId="269"/>
            <ac:spMk id="2" creationId="{50262B79-A0A9-5C4C-1490-215780255525}"/>
          </ac:spMkLst>
        </pc:spChg>
        <pc:picChg chg="add mod">
          <ac:chgData name="Mrs G. Stiles" userId="cf7a4b3f-55a1-4ec6-a788-02ec688f361b" providerId="ADAL" clId="{0CE74735-2870-4B27-B422-582FE772B5C1}" dt="2025-04-25T13:26:46.179" v="841"/>
          <ac:picMkLst>
            <pc:docMk/>
            <pc:sldMk cId="491072040" sldId="269"/>
            <ac:picMk id="3" creationId="{87BD89DD-AEFA-07BD-A13D-B8FEF7870865}"/>
          </ac:picMkLst>
        </pc:picChg>
      </pc:sldChg>
      <pc:sldChg chg="addSp modSp new mod ord modAnim modNotesTx">
        <pc:chgData name="Mrs G. Stiles" userId="cf7a4b3f-55a1-4ec6-a788-02ec688f361b" providerId="ADAL" clId="{0CE74735-2870-4B27-B422-582FE772B5C1}" dt="2025-04-25T12:59:24.135" v="103" actId="1076"/>
        <pc:sldMkLst>
          <pc:docMk/>
          <pc:sldMk cId="3368487743" sldId="270"/>
        </pc:sldMkLst>
        <pc:spChg chg="add mod">
          <ac:chgData name="Mrs G. Stiles" userId="cf7a4b3f-55a1-4ec6-a788-02ec688f361b" providerId="ADAL" clId="{0CE74735-2870-4B27-B422-582FE772B5C1}" dt="2025-04-25T12:56:56.388" v="74" actId="20577"/>
          <ac:spMkLst>
            <pc:docMk/>
            <pc:sldMk cId="3368487743" sldId="270"/>
            <ac:spMk id="2" creationId="{01C3B492-FA65-446F-2C6D-0C831B1DCC90}"/>
          </ac:spMkLst>
        </pc:spChg>
        <pc:picChg chg="add mod">
          <ac:chgData name="Mrs G. Stiles" userId="cf7a4b3f-55a1-4ec6-a788-02ec688f361b" providerId="ADAL" clId="{0CE74735-2870-4B27-B422-582FE772B5C1}" dt="2025-04-25T12:57:20.692" v="77" actId="1076"/>
          <ac:picMkLst>
            <pc:docMk/>
            <pc:sldMk cId="3368487743" sldId="270"/>
            <ac:picMk id="4" creationId="{639C49F5-B8AA-401A-C6C8-4E5197D083D4}"/>
          </ac:picMkLst>
        </pc:picChg>
        <pc:picChg chg="add mod">
          <ac:chgData name="Mrs G. Stiles" userId="cf7a4b3f-55a1-4ec6-a788-02ec688f361b" providerId="ADAL" clId="{0CE74735-2870-4B27-B422-582FE772B5C1}" dt="2025-04-25T12:59:24.135" v="103" actId="1076"/>
          <ac:picMkLst>
            <pc:docMk/>
            <pc:sldMk cId="3368487743" sldId="270"/>
            <ac:picMk id="6" creationId="{AA69C9D6-A39A-D1D6-2D9A-2C7322DE27B5}"/>
          </ac:picMkLst>
        </pc:picChg>
      </pc:sldChg>
      <pc:sldChg chg="new del">
        <pc:chgData name="Mrs G. Stiles" userId="cf7a4b3f-55a1-4ec6-a788-02ec688f361b" providerId="ADAL" clId="{0CE74735-2870-4B27-B422-582FE772B5C1}" dt="2025-04-25T12:59:37.037" v="105" actId="47"/>
        <pc:sldMkLst>
          <pc:docMk/>
          <pc:sldMk cId="1332004443" sldId="271"/>
        </pc:sldMkLst>
      </pc:sldChg>
      <pc:sldChg chg="addSp modSp new mod">
        <pc:chgData name="Mrs G. Stiles" userId="cf7a4b3f-55a1-4ec6-a788-02ec688f361b" providerId="ADAL" clId="{0CE74735-2870-4B27-B422-582FE772B5C1}" dt="2025-04-25T13:01:12.284" v="139" actId="403"/>
        <pc:sldMkLst>
          <pc:docMk/>
          <pc:sldMk cId="1431142373" sldId="272"/>
        </pc:sldMkLst>
        <pc:spChg chg="mod">
          <ac:chgData name="Mrs G. Stiles" userId="cf7a4b3f-55a1-4ec6-a788-02ec688f361b" providerId="ADAL" clId="{0CE74735-2870-4B27-B422-582FE772B5C1}" dt="2025-04-25T13:01:02.168" v="134" actId="20577"/>
          <ac:spMkLst>
            <pc:docMk/>
            <pc:sldMk cId="1431142373" sldId="272"/>
            <ac:spMk id="2" creationId="{CC260354-7F27-EC78-F62D-DBCFE1B73843}"/>
          </ac:spMkLst>
        </pc:spChg>
        <pc:spChg chg="add mod">
          <ac:chgData name="Mrs G. Stiles" userId="cf7a4b3f-55a1-4ec6-a788-02ec688f361b" providerId="ADAL" clId="{0CE74735-2870-4B27-B422-582FE772B5C1}" dt="2025-04-25T13:01:12.284" v="139" actId="403"/>
          <ac:spMkLst>
            <pc:docMk/>
            <pc:sldMk cId="1431142373" sldId="272"/>
            <ac:spMk id="5" creationId="{5ABBCB55-01CF-0BED-3690-760F404A4617}"/>
          </ac:spMkLst>
        </pc:spChg>
        <pc:picChg chg="add mod">
          <ac:chgData name="Mrs G. Stiles" userId="cf7a4b3f-55a1-4ec6-a788-02ec688f361b" providerId="ADAL" clId="{0CE74735-2870-4B27-B422-582FE772B5C1}" dt="2025-04-25T12:59:34.556" v="104"/>
          <ac:picMkLst>
            <pc:docMk/>
            <pc:sldMk cId="1431142373" sldId="272"/>
            <ac:picMk id="3" creationId="{24089595-5F98-05A3-8861-11FADB24A431}"/>
          </ac:picMkLst>
        </pc:picChg>
      </pc:sldChg>
      <pc:sldChg chg="addSp delSp modSp add mod">
        <pc:chgData name="Mrs G. Stiles" userId="cf7a4b3f-55a1-4ec6-a788-02ec688f361b" providerId="ADAL" clId="{0CE74735-2870-4B27-B422-582FE772B5C1}" dt="2025-04-25T13:04:36.957" v="143" actId="1076"/>
        <pc:sldMkLst>
          <pc:docMk/>
          <pc:sldMk cId="215668969" sldId="273"/>
        </pc:sldMkLst>
        <pc:spChg chg="del">
          <ac:chgData name="Mrs G. Stiles" userId="cf7a4b3f-55a1-4ec6-a788-02ec688f361b" providerId="ADAL" clId="{0CE74735-2870-4B27-B422-582FE772B5C1}" dt="2025-04-25T13:04:28.966" v="141" actId="478"/>
          <ac:spMkLst>
            <pc:docMk/>
            <pc:sldMk cId="215668969" sldId="273"/>
            <ac:spMk id="2" creationId="{8D2D5C4D-B34A-91ED-2C36-20EFE05B10F3}"/>
          </ac:spMkLst>
        </pc:spChg>
        <pc:spChg chg="add mod">
          <ac:chgData name="Mrs G. Stiles" userId="cf7a4b3f-55a1-4ec6-a788-02ec688f361b" providerId="ADAL" clId="{0CE74735-2870-4B27-B422-582FE772B5C1}" dt="2025-04-25T13:04:36.957" v="143" actId="1076"/>
          <ac:spMkLst>
            <pc:docMk/>
            <pc:sldMk cId="215668969" sldId="273"/>
            <ac:spMk id="5" creationId="{2A9CCAFB-3C85-5A1F-0A46-CA9C7A68F49A}"/>
          </ac:spMkLst>
        </pc:spChg>
      </pc:sldChg>
      <pc:sldChg chg="addSp modSp add mod modTransition modAnim">
        <pc:chgData name="Mrs G. Stiles" userId="cf7a4b3f-55a1-4ec6-a788-02ec688f361b" providerId="ADAL" clId="{0CE74735-2870-4B27-B422-582FE772B5C1}" dt="2025-04-25T13:28:12.620" v="842"/>
        <pc:sldMkLst>
          <pc:docMk/>
          <pc:sldMk cId="870733749" sldId="274"/>
        </pc:sldMkLst>
        <pc:spChg chg="mod">
          <ac:chgData name="Mrs G. Stiles" userId="cf7a4b3f-55a1-4ec6-a788-02ec688f361b" providerId="ADAL" clId="{0CE74735-2870-4B27-B422-582FE772B5C1}" dt="2025-04-25T13:04:59.582" v="162" actId="20577"/>
          <ac:spMkLst>
            <pc:docMk/>
            <pc:sldMk cId="870733749" sldId="274"/>
            <ac:spMk id="2" creationId="{BDC81657-3AB2-F467-CBC8-1936218453E0}"/>
          </ac:spMkLst>
        </pc:spChg>
        <pc:spChg chg="add mod">
          <ac:chgData name="Mrs G. Stiles" userId="cf7a4b3f-55a1-4ec6-a788-02ec688f361b" providerId="ADAL" clId="{0CE74735-2870-4B27-B422-582FE772B5C1}" dt="2025-04-25T13:17:27.695" v="247" actId="1076"/>
          <ac:spMkLst>
            <pc:docMk/>
            <pc:sldMk cId="870733749" sldId="274"/>
            <ac:spMk id="10" creationId="{296C4652-7E77-56B6-1C00-3F0D01399ECD}"/>
          </ac:spMkLst>
        </pc:spChg>
        <pc:spChg chg="add mod">
          <ac:chgData name="Mrs G. Stiles" userId="cf7a4b3f-55a1-4ec6-a788-02ec688f361b" providerId="ADAL" clId="{0CE74735-2870-4B27-B422-582FE772B5C1}" dt="2025-04-25T13:20:46.335" v="720" actId="20577"/>
          <ac:spMkLst>
            <pc:docMk/>
            <pc:sldMk cId="870733749" sldId="274"/>
            <ac:spMk id="11" creationId="{32E7BDD7-8468-03D0-5A10-892CD6E2D7B0}"/>
          </ac:spMkLst>
        </pc:spChg>
        <pc:picChg chg="add mod">
          <ac:chgData name="Mrs G. Stiles" userId="cf7a4b3f-55a1-4ec6-a788-02ec688f361b" providerId="ADAL" clId="{0CE74735-2870-4B27-B422-582FE772B5C1}" dt="2025-04-25T13:17:20.508" v="245" actId="1076"/>
          <ac:picMkLst>
            <pc:docMk/>
            <pc:sldMk cId="870733749" sldId="274"/>
            <ac:picMk id="7" creationId="{6637488F-10D5-A630-8637-B4AF1552652A}"/>
          </ac:picMkLst>
        </pc:picChg>
        <pc:picChg chg="add mod">
          <ac:chgData name="Mrs G. Stiles" userId="cf7a4b3f-55a1-4ec6-a788-02ec688f361b" providerId="ADAL" clId="{0CE74735-2870-4B27-B422-582FE772B5C1}" dt="2025-04-25T13:17:40.481" v="248" actId="1076"/>
          <ac:picMkLst>
            <pc:docMk/>
            <pc:sldMk cId="870733749" sldId="274"/>
            <ac:picMk id="9" creationId="{1973D2A8-B74B-0A94-2627-4287F41C7193}"/>
          </ac:picMkLst>
        </pc:picChg>
        <pc:cxnChg chg="add mod">
          <ac:chgData name="Mrs G. Stiles" userId="cf7a4b3f-55a1-4ec6-a788-02ec688f361b" providerId="ADAL" clId="{0CE74735-2870-4B27-B422-582FE772B5C1}" dt="2025-04-25T13:17:18.298" v="244" actId="1076"/>
          <ac:cxnSpMkLst>
            <pc:docMk/>
            <pc:sldMk cId="870733749" sldId="274"/>
            <ac:cxnSpMk id="5" creationId="{900AB1F1-6894-6B33-BB09-71A21F12C34F}"/>
          </ac:cxnSpMkLst>
        </pc:cxnChg>
      </pc:sldChg>
      <pc:sldChg chg="addSp modSp add mod">
        <pc:chgData name="Mrs G. Stiles" userId="cf7a4b3f-55a1-4ec6-a788-02ec688f361b" providerId="ADAL" clId="{0CE74735-2870-4B27-B422-582FE772B5C1}" dt="2025-04-25T13:25:29.485" v="777" actId="14100"/>
        <pc:sldMkLst>
          <pc:docMk/>
          <pc:sldMk cId="2127174952" sldId="275"/>
        </pc:sldMkLst>
        <pc:spChg chg="mod">
          <ac:chgData name="Mrs G. Stiles" userId="cf7a4b3f-55a1-4ec6-a788-02ec688f361b" providerId="ADAL" clId="{0CE74735-2870-4B27-B422-582FE772B5C1}" dt="2025-04-25T13:25:22.966" v="773" actId="20577"/>
          <ac:spMkLst>
            <pc:docMk/>
            <pc:sldMk cId="2127174952" sldId="275"/>
            <ac:spMk id="2" creationId="{9BDD2FE0-5C48-FF76-CB17-166970CF3669}"/>
          </ac:spMkLst>
        </pc:spChg>
        <pc:spChg chg="add mod">
          <ac:chgData name="Mrs G. Stiles" userId="cf7a4b3f-55a1-4ec6-a788-02ec688f361b" providerId="ADAL" clId="{0CE74735-2870-4B27-B422-582FE772B5C1}" dt="2025-04-25T13:25:29.485" v="777" actId="14100"/>
          <ac:spMkLst>
            <pc:docMk/>
            <pc:sldMk cId="2127174952" sldId="275"/>
            <ac:spMk id="5" creationId="{8ACECF16-8EC8-D2FE-5F13-E2EBCB5F0D49}"/>
          </ac:spMkLst>
        </pc:spChg>
      </pc:sldChg>
      <pc:sldChg chg="add del">
        <pc:chgData name="Mrs G. Stiles" userId="cf7a4b3f-55a1-4ec6-a788-02ec688f361b" providerId="ADAL" clId="{0CE74735-2870-4B27-B422-582FE772B5C1}" dt="2025-04-25T13:25:32.253" v="778" actId="47"/>
        <pc:sldMkLst>
          <pc:docMk/>
          <pc:sldMk cId="270230137" sldId="276"/>
        </pc:sldMkLst>
      </pc:sldChg>
      <pc:sldChg chg="add del">
        <pc:chgData name="Mrs G. Stiles" userId="cf7a4b3f-55a1-4ec6-a788-02ec688f361b" providerId="ADAL" clId="{0CE74735-2870-4B27-B422-582FE772B5C1}" dt="2025-04-25T13:25:33.908" v="779" actId="47"/>
        <pc:sldMkLst>
          <pc:docMk/>
          <pc:sldMk cId="3245983668" sldId="27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call it EBSA - </a:t>
            </a:r>
            <a:r>
              <a:rPr lang="en-GB" b="1" i="0" dirty="0">
                <a:solidFill>
                  <a:srgbClr val="141414"/>
                </a:solidFill>
                <a:effectLst/>
                <a:latin typeface="ReithSans"/>
              </a:rPr>
              <a:t>emotionally-based school avoidance (EBSA)</a:t>
            </a: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1</a:t>
            </a:fld>
            <a:endParaRPr lang="en-GB" sz="12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911991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7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7" name="Google Shape;17;p17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ith Box">
  <p:cSld name="Title Slide with Box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9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3" name="Google Shape;23;p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0"/>
          <p:cNvSpPr/>
          <p:nvPr/>
        </p:nvSpPr>
        <p:spPr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6" name="Google Shape;26;p20"/>
          <p:cNvSpPr/>
          <p:nvPr/>
        </p:nvSpPr>
        <p:spPr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7" name="Google Shape;27;p20"/>
          <p:cNvSpPr txBox="1"/>
          <p:nvPr/>
        </p:nvSpPr>
        <p:spPr>
          <a:xfrm>
            <a:off x="628650" y="3071286"/>
            <a:ext cx="7886700" cy="5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Success Criteria</a:t>
            </a:r>
            <a:endParaRPr/>
          </a:p>
        </p:txBody>
      </p:sp>
      <p:sp>
        <p:nvSpPr>
          <p:cNvPr id="28" name="Google Shape;28;p20"/>
          <p:cNvSpPr txBox="1"/>
          <p:nvPr/>
        </p:nvSpPr>
        <p:spPr>
          <a:xfrm>
            <a:off x="628648" y="734785"/>
            <a:ext cx="7886700" cy="5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29" name="Google Shape;29;p20"/>
          <p:cNvSpPr>
            <a:spLocks noGrp="1"/>
          </p:cNvSpPr>
          <p:nvPr>
            <p:ph type="body"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665">
                <a:latin typeface="Arial"/>
                <a:ea typeface="Arial"/>
                <a:cs typeface="Arial"/>
                <a:sym typeface="Arial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480"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20"/>
          <p:cNvSpPr txBox="1"/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1 Lorem ipsum dolor sit amet, consectetur adipiscing elit.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2</a:t>
            </a:r>
            <a:endParaRPr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</a:pPr>
            <a:r>
              <a:rPr lang="en-GB"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Sub statement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Blank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5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5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svgsilh.com/image/297373.html" TargetMode="External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raisingchildren.net.au/school-age/behaviour/behaviour-management-tips-tools/attention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C3B492-FA65-446F-2C6D-0C831B1DCC90}"/>
              </a:ext>
            </a:extLst>
          </p:cNvPr>
          <p:cNvSpPr txBox="1"/>
          <p:nvPr/>
        </p:nvSpPr>
        <p:spPr>
          <a:xfrm>
            <a:off x="796413" y="1032387"/>
            <a:ext cx="59091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Morning challenges – ‘school refusal.’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Refusal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639C49F5-B8AA-401A-C6C8-4E5197D08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39146" y="1789471"/>
            <a:ext cx="3063712" cy="30637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69C9D6-A39A-D1D6-2D9A-2C7322DE27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2730" y="5173834"/>
            <a:ext cx="1501270" cy="168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487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60354-7F27-EC78-F62D-DBCFE1B73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professionals: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89595-5F98-05A3-8861-11FADB24A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2730" y="5173834"/>
            <a:ext cx="1501270" cy="16841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BBCB55-01CF-0BED-3690-760F404A4617}"/>
              </a:ext>
            </a:extLst>
          </p:cNvPr>
          <p:cNvSpPr txBox="1"/>
          <p:nvPr/>
        </p:nvSpPr>
        <p:spPr>
          <a:xfrm>
            <a:off x="1042219" y="1651820"/>
            <a:ext cx="648929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>
              <a:buNone/>
            </a:pPr>
            <a:r>
              <a:rPr lang="en-GB" sz="1800" b="0" i="0" dirty="0">
                <a:solidFill>
                  <a:srgbClr val="141414"/>
                </a:solidFill>
                <a:effectLst/>
                <a:latin typeface="ReithSans"/>
              </a:rPr>
              <a:t>Dr Furness says difficulties attending school, whether primary or secondary, “can happen suddenly or build over time” and “can be very complex and are likely to be due to a range of interactive factors”. However, reasons for not wanting to go back in can include anxieties around…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141414"/>
                </a:solidFill>
                <a:effectLst/>
                <a:latin typeface="ReithSans"/>
              </a:rPr>
              <a:t>social and/or work pressures at school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141414"/>
                </a:solidFill>
                <a:effectLst/>
                <a:latin typeface="ReithSans"/>
              </a:rPr>
              <a:t>difficulties maintaining positive relationships with peers or staff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141414"/>
                </a:solidFill>
                <a:effectLst/>
                <a:latin typeface="ReithSans"/>
              </a:rPr>
              <a:t>unmet needs (</a:t>
            </a:r>
            <a:r>
              <a:rPr lang="en-GB" sz="1800" b="0" i="0" dirty="0" err="1">
                <a:solidFill>
                  <a:srgbClr val="141414"/>
                </a:solidFill>
                <a:effectLst/>
                <a:latin typeface="ReithSans"/>
              </a:rPr>
              <a:t>eg</a:t>
            </a:r>
            <a:r>
              <a:rPr lang="en-GB" sz="1800" b="0" i="0" dirty="0">
                <a:solidFill>
                  <a:srgbClr val="141414"/>
                </a:solidFill>
                <a:effectLst/>
                <a:latin typeface="ReithSans"/>
              </a:rPr>
              <a:t>: additional needs or feeling unsafe)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141414"/>
                </a:solidFill>
                <a:effectLst/>
                <a:latin typeface="ReithSans"/>
              </a:rPr>
              <a:t>home and/or family factors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141414"/>
                </a:solidFill>
                <a:effectLst/>
                <a:latin typeface="ReithSans"/>
              </a:rPr>
              <a:t>sensory needs making the environment feel overwhelming</a:t>
            </a:r>
          </a:p>
        </p:txBody>
      </p:sp>
    </p:spTree>
    <p:extLst>
      <p:ext uri="{BB962C8B-B14F-4D97-AF65-F5344CB8AC3E}">
        <p14:creationId xmlns:p14="http://schemas.microsoft.com/office/powerpoint/2010/main" val="1431142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DE519-400A-6416-7806-C9FE83C6D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1AD1CB-8FE0-146B-379E-3BCF28A3C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2730" y="5173834"/>
            <a:ext cx="1501270" cy="16841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9CCAFB-3C85-5A1F-0A46-CA9C7A68F49A}"/>
              </a:ext>
            </a:extLst>
          </p:cNvPr>
          <p:cNvSpPr txBox="1"/>
          <p:nvPr/>
        </p:nvSpPr>
        <p:spPr>
          <a:xfrm>
            <a:off x="1012723" y="825910"/>
            <a:ext cx="5658465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>
              <a:buNone/>
            </a:pP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Dr Furness says: “It’s common for young people who feel unable to attend school to experience heightened anxiety,” but it might not always show up in a "</a:t>
            </a:r>
            <a:r>
              <a:rPr lang="en-GB" b="0" i="1" dirty="0">
                <a:solidFill>
                  <a:srgbClr val="141414"/>
                </a:solidFill>
                <a:effectLst/>
                <a:latin typeface="inherit"/>
              </a:rPr>
              <a:t>typical</a:t>
            </a: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 way”. Some ways you might spot it in your child include…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not wanting to get up, get ready or go to school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anxiety and heightened emotions when getting ready to leave for school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physical symptoms like headaches, stomach ache or feeling sick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a change in behaviour either by becoming more withdrawn or acting out more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trouble sleeping or getting to sleep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not doing schoolwork or performing worse at school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not going into school without telling you</a:t>
            </a:r>
          </a:p>
          <a:p>
            <a:pPr algn="l" fontAlgn="base"/>
            <a:r>
              <a:rPr lang="en-GB" b="0" i="0" dirty="0">
                <a:solidFill>
                  <a:srgbClr val="141414"/>
                </a:solidFill>
                <a:effectLst/>
                <a:latin typeface="ReithSans"/>
              </a:rPr>
              <a:t>When a child elects not to go to school it can have a knock on effect for others - especially for a parent or carer who may then have to stay off work, but the resulting stress can then exacerbate feelings of guilt or worry in the child.</a:t>
            </a:r>
          </a:p>
        </p:txBody>
      </p:sp>
    </p:spTree>
    <p:extLst>
      <p:ext uri="{BB962C8B-B14F-4D97-AF65-F5344CB8AC3E}">
        <p14:creationId xmlns:p14="http://schemas.microsoft.com/office/powerpoint/2010/main" val="215668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C3A7C-D5F7-32F5-4528-942AF604C4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81657-3AB2-F467-CBC8-193621845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So, what do we do?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81807-0439-BEBE-AD76-3C2B5EAA44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2730" y="5173834"/>
            <a:ext cx="1501270" cy="1684166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00AB1F1-6894-6B33-BB09-71A21F12C34F}"/>
              </a:ext>
            </a:extLst>
          </p:cNvPr>
          <p:cNvCxnSpPr/>
          <p:nvPr/>
        </p:nvCxnSpPr>
        <p:spPr>
          <a:xfrm>
            <a:off x="4567235" y="1621811"/>
            <a:ext cx="0" cy="40017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6637488F-10D5-A630-8637-B4AF155265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258" y="995717"/>
            <a:ext cx="1163590" cy="12521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73D2A8-B74B-0A94-2627-4287F41C71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0849" y="1169589"/>
            <a:ext cx="1882303" cy="12269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96C4652-7E77-56B6-1C00-3F0D01399ECD}"/>
              </a:ext>
            </a:extLst>
          </p:cNvPr>
          <p:cNvSpPr txBox="1"/>
          <p:nvPr/>
        </p:nvSpPr>
        <p:spPr>
          <a:xfrm>
            <a:off x="518045" y="2396515"/>
            <a:ext cx="404919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A morning routine helps children arrive at school ready to learn and play.</a:t>
            </a:r>
          </a:p>
          <a:p>
            <a:pPr algn="l"/>
            <a:endParaRPr lang="en-GB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Think about what you need to achieve in the mornings. </a:t>
            </a:r>
            <a:r>
              <a:rPr lang="en-GB" dirty="0">
                <a:latin typeface="Open Sans" panose="020B0606030504020204" pitchFamily="34" charset="0"/>
              </a:rPr>
              <a:t>Can we get anything ready the</a:t>
            </a:r>
            <a:r>
              <a:rPr lang="en-GB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the night before? </a:t>
            </a:r>
          </a:p>
          <a:p>
            <a:pPr algn="l"/>
            <a:endParaRPr lang="en-GB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When you’ve worked out a morning routine, write it up and display it where everyone can see it.</a:t>
            </a:r>
          </a:p>
          <a:p>
            <a:pPr algn="l"/>
            <a:endParaRPr lang="en-GB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Plenty of </a:t>
            </a:r>
            <a:r>
              <a:rPr lang="en-GB" b="1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sleep</a:t>
            </a:r>
            <a:r>
              <a:rPr lang="en-GB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, time and positive attention can help children cooperate with school morning routines.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dirty="0">
              <a:latin typeface="Open Sans" panose="020B0606030504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Give your child </a:t>
            </a:r>
            <a:r>
              <a:rPr lang="en-GB" u="sng" dirty="0">
                <a:hlinkClick r:id="rId5"/>
              </a:rPr>
              <a:t>positive attention for positive behaviour</a:t>
            </a:r>
            <a:r>
              <a:rPr lang="en-GB" dirty="0"/>
              <a:t>, rather than attention for arguing, whining or stalling. For example, say ‘I love the way you’re eating all your toast’ rather than ‘Stop playing with your toast’.</a:t>
            </a:r>
            <a:endParaRPr lang="en-GB" i="0" dirty="0">
              <a:solidFill>
                <a:srgbClr val="000000"/>
              </a:solidFill>
              <a:effectLst/>
              <a:latin typeface="Open Sans" panose="020B0606030504020204" pitchFamily="34" charset="0"/>
            </a:endParaRPr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E7BDD7-8468-03D0-5A10-892CD6E2D7B0}"/>
              </a:ext>
            </a:extLst>
          </p:cNvPr>
          <p:cNvSpPr txBox="1"/>
          <p:nvPr/>
        </p:nvSpPr>
        <p:spPr>
          <a:xfrm>
            <a:off x="4781011" y="2430634"/>
            <a:ext cx="343875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Clear routine, with changes mentioned in advance where possible.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Positive praise for the effort put into their work instead of focusing on the amount that is correct.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EBSA checklist which helps determine any barriers to school.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Open communication between parents and home.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‘Exit pass’ used at the end of the </a:t>
            </a:r>
          </a:p>
          <a:p>
            <a:r>
              <a:rPr lang="en-GB" dirty="0"/>
              <a:t>day to encourage the child to reflect </a:t>
            </a:r>
          </a:p>
          <a:p>
            <a:r>
              <a:rPr lang="en-GB" dirty="0"/>
              <a:t>on one positive from their school day. </a:t>
            </a:r>
          </a:p>
        </p:txBody>
      </p:sp>
    </p:spTree>
    <p:extLst>
      <p:ext uri="{BB962C8B-B14F-4D97-AF65-F5344CB8AC3E}">
        <p14:creationId xmlns:p14="http://schemas.microsoft.com/office/powerpoint/2010/main" val="87073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EEA4DD-F507-22FB-016D-71CE21EFD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D2FE0-5C48-FF76-CB17-166970CF3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Additional support when thinking neurodiverse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9CF3A-FD1C-05BA-39D3-2D7859974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2730" y="5173834"/>
            <a:ext cx="1501270" cy="16841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CECF16-8EC8-D2FE-5F13-E2EBCB5F0D49}"/>
              </a:ext>
            </a:extLst>
          </p:cNvPr>
          <p:cNvSpPr txBox="1"/>
          <p:nvPr/>
        </p:nvSpPr>
        <p:spPr>
          <a:xfrm>
            <a:off x="1297857" y="3062126"/>
            <a:ext cx="68825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https://www.autism.org.uk/advice-and-guidance/topics/education/attendance-problems/parents</a:t>
            </a:r>
          </a:p>
        </p:txBody>
      </p:sp>
    </p:spTree>
    <p:extLst>
      <p:ext uri="{BB962C8B-B14F-4D97-AF65-F5344CB8AC3E}">
        <p14:creationId xmlns:p14="http://schemas.microsoft.com/office/powerpoint/2010/main" val="2127174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1135" y="440267"/>
            <a:ext cx="8231385" cy="5941061"/>
          </a:xfrm>
          <a:prstGeom prst="roundRect">
            <a:avLst>
              <a:gd name="adj" fmla="val 3154"/>
            </a:avLst>
          </a:prstGeom>
          <a:noFill/>
          <a:ln>
            <a:noFill/>
          </a:ln>
        </p:spPr>
      </p:pic>
      <p:sp>
        <p:nvSpPr>
          <p:cNvPr id="41" name="Google Shape;41;p2"/>
          <p:cNvSpPr/>
          <p:nvPr/>
        </p:nvSpPr>
        <p:spPr>
          <a:xfrm>
            <a:off x="385190" y="580004"/>
            <a:ext cx="8363274" cy="792088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42" name="Google Shape;42;p2"/>
          <p:cNvSpPr>
            <a:spLocks noGrp="1"/>
          </p:cNvSpPr>
          <p:nvPr>
            <p:ph type="title"/>
          </p:nvPr>
        </p:nvSpPr>
        <p:spPr>
          <a:xfrm>
            <a:off x="456789" y="520738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br>
              <a:rPr lang="en-GB"/>
            </a:br>
            <a:br>
              <a:rPr lang="en-GB"/>
            </a:br>
            <a:r>
              <a:rPr lang="en-GB">
                <a:solidFill>
                  <a:schemeClr val="lt1"/>
                </a:solidFill>
              </a:rPr>
              <a:t>What Is a Change?</a:t>
            </a:r>
            <a:br>
              <a:rPr lang="en-GB" b="0">
                <a:solidFill>
                  <a:schemeClr val="lt1"/>
                </a:solidFill>
              </a:rPr>
            </a:br>
            <a:br>
              <a:rPr lang="en-GB"/>
            </a:b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" name="Google Shape;43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03848" y="1798711"/>
            <a:ext cx="3201078" cy="4608512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2"/>
          <p:cNvSpPr/>
          <p:nvPr/>
        </p:nvSpPr>
        <p:spPr>
          <a:xfrm>
            <a:off x="5816532" y="4797152"/>
            <a:ext cx="2656545" cy="1332173"/>
          </a:xfrm>
          <a:prstGeom prst="roundRect">
            <a:avLst>
              <a:gd name="adj" fmla="val 9040"/>
            </a:avLst>
          </a:prstGeom>
          <a:solidFill>
            <a:srgbClr val="FFEFCA"/>
          </a:solidFill>
          <a:ln w="2857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change is when something happens that makes you do something differently. </a:t>
            </a:r>
            <a:endParaRPr/>
          </a:p>
        </p:txBody>
      </p:sp>
      <p:sp>
        <p:nvSpPr>
          <p:cNvPr id="45" name="Google Shape;45;p2"/>
          <p:cNvSpPr/>
          <p:nvPr/>
        </p:nvSpPr>
        <p:spPr>
          <a:xfrm>
            <a:off x="660393" y="1767076"/>
            <a:ext cx="2592288" cy="812430"/>
          </a:xfrm>
          <a:prstGeom prst="roundRect">
            <a:avLst>
              <a:gd name="adj" fmla="val 16667"/>
            </a:avLst>
          </a:prstGeom>
          <a:solidFill>
            <a:srgbClr val="FFEFCA"/>
          </a:solidFill>
          <a:ln w="2857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Sometimes, we choose to make a change.</a:t>
            </a:r>
            <a:endParaRPr/>
          </a:p>
        </p:txBody>
      </p:sp>
      <p:sp>
        <p:nvSpPr>
          <p:cNvPr id="46" name="Google Shape;46;p2"/>
          <p:cNvSpPr/>
          <p:nvPr/>
        </p:nvSpPr>
        <p:spPr>
          <a:xfrm>
            <a:off x="612540" y="3014449"/>
            <a:ext cx="2690958" cy="1396714"/>
          </a:xfrm>
          <a:prstGeom prst="roundRect">
            <a:avLst>
              <a:gd name="adj" fmla="val 16667"/>
            </a:avLst>
          </a:prstGeom>
          <a:solidFill>
            <a:srgbClr val="FFEFCA"/>
          </a:solidFill>
          <a:ln w="2857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Sometimes, a change happens to us and we don’t know it is going to happen.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"/>
          <p:cNvSpPr/>
          <p:nvPr/>
        </p:nvSpPr>
        <p:spPr>
          <a:xfrm>
            <a:off x="385190" y="580004"/>
            <a:ext cx="8363274" cy="792088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52" name="Google Shape;52;p3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br>
              <a:rPr lang="en-GB">
                <a:solidFill>
                  <a:schemeClr val="lt1"/>
                </a:solidFill>
              </a:rPr>
            </a:br>
            <a:r>
              <a:rPr lang="en-GB" sz="3200">
                <a:solidFill>
                  <a:schemeClr val="lt1"/>
                </a:solidFill>
              </a:rPr>
              <a:t>What Changes Have You Experienced?</a:t>
            </a:r>
            <a:br>
              <a:rPr lang="en-GB">
                <a:solidFill>
                  <a:schemeClr val="lt1"/>
                </a:solidFill>
              </a:rPr>
            </a:br>
            <a:endParaRPr>
              <a:solidFill>
                <a:schemeClr val="lt1"/>
              </a:solidFill>
            </a:endParaRPr>
          </a:p>
        </p:txBody>
      </p:sp>
      <p:sp>
        <p:nvSpPr>
          <p:cNvPr id="53" name="Google Shape;53;p3"/>
          <p:cNvSpPr/>
          <p:nvPr/>
        </p:nvSpPr>
        <p:spPr>
          <a:xfrm>
            <a:off x="727885" y="1439652"/>
            <a:ext cx="79928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 you think of any changes that have happened in your child’s life so far? </a:t>
            </a: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" name="Google Shape;54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800" y="2144767"/>
            <a:ext cx="5488501" cy="3881004"/>
          </a:xfrm>
          <a:prstGeom prst="rect">
            <a:avLst/>
          </a:prstGeom>
          <a:solidFill>
            <a:srgbClr val="ECECEC"/>
          </a:solidFill>
          <a:ln w="1905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0000" algn="tl" rotWithShape="0">
              <a:srgbClr val="000000">
                <a:alpha val="40784"/>
              </a:srgbClr>
            </a:outerShdw>
          </a:effectLst>
        </p:spPr>
      </p:pic>
      <p:sp>
        <p:nvSpPr>
          <p:cNvPr id="55" name="Google Shape;55;p3"/>
          <p:cNvSpPr/>
          <p:nvPr/>
        </p:nvSpPr>
        <p:spPr>
          <a:xfrm>
            <a:off x="251520" y="1988840"/>
            <a:ext cx="2304256" cy="171628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Here are some examples of changes that you might have experienced: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3"/>
          <p:cNvSpPr/>
          <p:nvPr/>
        </p:nvSpPr>
        <p:spPr>
          <a:xfrm>
            <a:off x="4435930" y="5229200"/>
            <a:ext cx="2160240" cy="504056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starting school</a:t>
            </a:r>
            <a:endParaRPr/>
          </a:p>
        </p:txBody>
      </p:sp>
      <p:pic>
        <p:nvPicPr>
          <p:cNvPr id="57" name="Google Shape;57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04211" y="2127834"/>
            <a:ext cx="5423677" cy="3835166"/>
          </a:xfrm>
          <a:prstGeom prst="rect">
            <a:avLst/>
          </a:prstGeom>
          <a:solidFill>
            <a:srgbClr val="ECECEC"/>
          </a:solidFill>
          <a:ln w="1905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0000" algn="tl" rotWithShape="0">
              <a:srgbClr val="000000">
                <a:alpha val="40784"/>
              </a:srgbClr>
            </a:outerShdw>
          </a:effectLst>
        </p:spPr>
      </p:pic>
      <p:sp>
        <p:nvSpPr>
          <p:cNvPr id="58" name="Google Shape;58;p3"/>
          <p:cNvSpPr/>
          <p:nvPr/>
        </p:nvSpPr>
        <p:spPr>
          <a:xfrm>
            <a:off x="4507937" y="5355079"/>
            <a:ext cx="2016224" cy="468052"/>
          </a:xfrm>
          <a:prstGeom prst="roundRect">
            <a:avLst>
              <a:gd name="adj" fmla="val 16667"/>
            </a:avLst>
          </a:prstGeom>
          <a:solidFill>
            <a:srgbClr val="FFD06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moving house</a:t>
            </a:r>
            <a:endParaRPr/>
          </a:p>
        </p:txBody>
      </p:sp>
      <p:pic>
        <p:nvPicPr>
          <p:cNvPr id="59" name="Google Shape;59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65319" y="2259020"/>
            <a:ext cx="1822915" cy="3607183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3"/>
          <p:cNvSpPr/>
          <p:nvPr/>
        </p:nvSpPr>
        <p:spPr>
          <a:xfrm>
            <a:off x="3584588" y="5138971"/>
            <a:ext cx="3384376" cy="647937"/>
          </a:xfrm>
          <a:prstGeom prst="round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being taught by different teachers</a:t>
            </a:r>
            <a:endParaRPr/>
          </a:p>
        </p:txBody>
      </p:sp>
      <p:pic>
        <p:nvPicPr>
          <p:cNvPr id="61" name="Google Shape;61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797613" y="2123629"/>
            <a:ext cx="5429623" cy="3839371"/>
          </a:xfrm>
          <a:prstGeom prst="rect">
            <a:avLst/>
          </a:prstGeom>
          <a:solidFill>
            <a:srgbClr val="ECECEC"/>
          </a:solidFill>
          <a:ln w="1905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0000" algn="tl" rotWithShape="0">
              <a:srgbClr val="000000">
                <a:alpha val="40784"/>
              </a:srgbClr>
            </a:outerShdw>
          </a:effectLst>
        </p:spPr>
      </p:pic>
      <p:sp>
        <p:nvSpPr>
          <p:cNvPr id="62" name="Google Shape;62;p3"/>
          <p:cNvSpPr/>
          <p:nvPr/>
        </p:nvSpPr>
        <p:spPr>
          <a:xfrm>
            <a:off x="4572902" y="5183476"/>
            <a:ext cx="2016224" cy="504056"/>
          </a:xfrm>
          <a:prstGeom prst="roundRect">
            <a:avLst>
              <a:gd name="adj" fmla="val 16667"/>
            </a:avLst>
          </a:prstGeom>
          <a:solidFill>
            <a:srgbClr val="F6B3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changing class</a:t>
            </a:r>
            <a:endParaRPr/>
          </a:p>
        </p:txBody>
      </p:sp>
      <p:pic>
        <p:nvPicPr>
          <p:cNvPr id="63" name="Google Shape;63;p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507937" y="3390231"/>
            <a:ext cx="2244028" cy="1618324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3"/>
          <p:cNvSpPr/>
          <p:nvPr/>
        </p:nvSpPr>
        <p:spPr>
          <a:xfrm>
            <a:off x="4364667" y="5215210"/>
            <a:ext cx="2401784" cy="548561"/>
          </a:xfrm>
          <a:prstGeom prst="roundRect">
            <a:avLst>
              <a:gd name="adj" fmla="val 16667"/>
            </a:avLst>
          </a:prstGeom>
          <a:solidFill>
            <a:srgbClr val="FFD06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getting a new sibling</a:t>
            </a:r>
            <a:endParaRPr/>
          </a:p>
        </p:txBody>
      </p:sp>
      <p:sp>
        <p:nvSpPr>
          <p:cNvPr id="66" name="Google Shape;66;p3"/>
          <p:cNvSpPr/>
          <p:nvPr/>
        </p:nvSpPr>
        <p:spPr>
          <a:xfrm>
            <a:off x="4202435" y="5162019"/>
            <a:ext cx="2664296" cy="593931"/>
          </a:xfrm>
          <a:prstGeom prst="roundRect">
            <a:avLst>
              <a:gd name="adj" fmla="val 16667"/>
            </a:avLst>
          </a:prstGeom>
          <a:solidFill>
            <a:srgbClr val="7BD9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moving country</a:t>
            </a:r>
            <a:endParaRPr/>
          </a:p>
        </p:txBody>
      </p:sp>
      <p:pic>
        <p:nvPicPr>
          <p:cNvPr id="67" name="Google Shape;6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830311" y="2145290"/>
            <a:ext cx="5398991" cy="3817710"/>
          </a:xfrm>
          <a:prstGeom prst="rect">
            <a:avLst/>
          </a:prstGeom>
          <a:solidFill>
            <a:srgbClr val="ECECEC"/>
          </a:solidFill>
          <a:ln w="1905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0000" algn="tl" rotWithShape="0">
              <a:srgbClr val="000000">
                <a:alpha val="40784"/>
              </a:srgbClr>
            </a:outerShdw>
          </a:effectLst>
        </p:spPr>
      </p:pic>
      <p:sp>
        <p:nvSpPr>
          <p:cNvPr id="68" name="Google Shape;68;p3"/>
          <p:cNvSpPr/>
          <p:nvPr/>
        </p:nvSpPr>
        <p:spPr>
          <a:xfrm>
            <a:off x="4191630" y="5217622"/>
            <a:ext cx="2523122" cy="530253"/>
          </a:xfrm>
          <a:prstGeom prst="roundRect">
            <a:avLst>
              <a:gd name="adj" fmla="val 16667"/>
            </a:avLst>
          </a:prstGeom>
          <a:solidFill>
            <a:srgbClr val="FFD06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moving town/city</a:t>
            </a:r>
            <a:endParaRPr/>
          </a:p>
        </p:txBody>
      </p:sp>
      <p:pic>
        <p:nvPicPr>
          <p:cNvPr id="69" name="Google Shape;69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145529" y="2852466"/>
            <a:ext cx="4262493" cy="2029166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3"/>
          <p:cNvSpPr/>
          <p:nvPr/>
        </p:nvSpPr>
        <p:spPr>
          <a:xfrm>
            <a:off x="4094855" y="5208265"/>
            <a:ext cx="2792342" cy="549780"/>
          </a:xfrm>
          <a:prstGeom prst="roundRect">
            <a:avLst>
              <a:gd name="adj" fmla="val 16667"/>
            </a:avLst>
          </a:prstGeom>
          <a:solidFill>
            <a:srgbClr val="7BD9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moving to a new school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389" y="490016"/>
            <a:ext cx="8166067" cy="5877968"/>
          </a:xfrm>
          <a:prstGeom prst="roundRect">
            <a:avLst>
              <a:gd name="adj" fmla="val 2266"/>
            </a:avLst>
          </a:prstGeom>
          <a:noFill/>
          <a:ln>
            <a:noFill/>
          </a:ln>
        </p:spPr>
      </p:pic>
      <p:pic>
        <p:nvPicPr>
          <p:cNvPr id="76" name="Google Shape;76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4714" y="1370628"/>
            <a:ext cx="8209728" cy="4965170"/>
          </a:xfrm>
          <a:prstGeom prst="roundRect">
            <a:avLst>
              <a:gd name="adj" fmla="val 3273"/>
            </a:avLst>
          </a:prstGeom>
          <a:noFill/>
          <a:ln>
            <a:noFill/>
          </a:ln>
        </p:spPr>
      </p:pic>
      <p:sp>
        <p:nvSpPr>
          <p:cNvPr id="77" name="Google Shape;77;p4"/>
          <p:cNvSpPr/>
          <p:nvPr/>
        </p:nvSpPr>
        <p:spPr>
          <a:xfrm>
            <a:off x="385190" y="580004"/>
            <a:ext cx="8363274" cy="792088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78" name="Google Shape;78;p4"/>
          <p:cNvSpPr/>
          <p:nvPr/>
        </p:nvSpPr>
        <p:spPr>
          <a:xfrm>
            <a:off x="456789" y="520738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br>
              <a:rPr lang="en-GB" sz="4000" b="1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4000" b="1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How Does Change Affect Us?</a:t>
            </a:r>
            <a:b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sz="4000" b="1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9" name="Google Shape;79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51586" y="1556242"/>
            <a:ext cx="3859227" cy="5805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4729700">
            <a:off x="4224517" y="3517580"/>
            <a:ext cx="2857950" cy="890904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38347" y="2146896"/>
            <a:ext cx="3001961" cy="422108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4"/>
          <p:cNvSpPr/>
          <p:nvPr/>
        </p:nvSpPr>
        <p:spPr>
          <a:xfrm>
            <a:off x="2987824" y="1751801"/>
            <a:ext cx="4608512" cy="864096"/>
          </a:xfrm>
          <a:prstGeom prst="wedgeRoundRectCallout">
            <a:avLst>
              <a:gd name="adj1" fmla="val -56474"/>
              <a:gd name="adj2" fmla="val 50742"/>
              <a:gd name="adj3" fmla="val 16667"/>
            </a:avLst>
          </a:prstGeom>
          <a:solidFill>
            <a:srgbClr val="FACCCB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Changes can affect us in different ways. 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4"/>
          <p:cNvSpPr/>
          <p:nvPr/>
        </p:nvSpPr>
        <p:spPr>
          <a:xfrm>
            <a:off x="3440308" y="3018306"/>
            <a:ext cx="3291325" cy="864096"/>
          </a:xfrm>
          <a:prstGeom prst="wedgeRoundRectCallout">
            <a:avLst>
              <a:gd name="adj1" fmla="val -59931"/>
              <a:gd name="adj2" fmla="val -41362"/>
              <a:gd name="adj3" fmla="val 16667"/>
            </a:avLst>
          </a:prstGeom>
          <a:solidFill>
            <a:srgbClr val="EDBCD9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Change can make us feel different emotions. 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4"/>
          <p:cNvSpPr/>
          <p:nvPr/>
        </p:nvSpPr>
        <p:spPr>
          <a:xfrm>
            <a:off x="3418301" y="4541235"/>
            <a:ext cx="4913312" cy="864096"/>
          </a:xfrm>
          <a:prstGeom prst="wedgeRoundRectCallout">
            <a:avLst>
              <a:gd name="adj1" fmla="val -56069"/>
              <a:gd name="adj2" fmla="val -37442"/>
              <a:gd name="adj3" fmla="val 16667"/>
            </a:avLst>
          </a:prstGeom>
          <a:solidFill>
            <a:srgbClr val="FFEEAA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Some of these emotions will be comfortable and others will be uncomfortable. 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4"/>
          <p:cNvSpPr/>
          <p:nvPr/>
        </p:nvSpPr>
        <p:spPr>
          <a:xfrm>
            <a:off x="1660855" y="1544282"/>
            <a:ext cx="1752014" cy="486643"/>
          </a:xfrm>
          <a:prstGeom prst="roundRect">
            <a:avLst>
              <a:gd name="adj" fmla="val 16667"/>
            </a:avLst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Activity 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4"/>
          <p:cNvSpPr/>
          <p:nvPr/>
        </p:nvSpPr>
        <p:spPr>
          <a:xfrm>
            <a:off x="570531" y="2114608"/>
            <a:ext cx="3985979" cy="1592554"/>
          </a:xfrm>
          <a:prstGeom prst="roundRect">
            <a:avLst>
              <a:gd name="adj" fmla="val 11441"/>
            </a:avLst>
          </a:prstGeom>
          <a:solidFill>
            <a:schemeClr val="lt1"/>
          </a:solidFill>
          <a:ln w="28575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 you think about the last change that happened to you and make a list of the comfortable emotions you felt and then the uncomfortable emotions you felt?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4"/>
          <p:cNvSpPr/>
          <p:nvPr/>
        </p:nvSpPr>
        <p:spPr>
          <a:xfrm>
            <a:off x="570531" y="3809824"/>
            <a:ext cx="3984342" cy="864096"/>
          </a:xfrm>
          <a:prstGeom prst="roundRect">
            <a:avLst>
              <a:gd name="adj" fmla="val 11441"/>
            </a:avLst>
          </a:prstGeom>
          <a:solidFill>
            <a:schemeClr val="lt1"/>
          </a:solidFill>
          <a:ln w="2857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For example, you might have moved to a new house. 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4"/>
          <p:cNvSpPr/>
          <p:nvPr/>
        </p:nvSpPr>
        <p:spPr>
          <a:xfrm>
            <a:off x="575111" y="4816433"/>
            <a:ext cx="3979762" cy="1400483"/>
          </a:xfrm>
          <a:prstGeom prst="roundRect">
            <a:avLst>
              <a:gd name="adj" fmla="val 11441"/>
            </a:avLst>
          </a:prstGeom>
          <a:solidFill>
            <a:schemeClr val="lt1"/>
          </a:solidFill>
          <a:ln w="2857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 might have been excited to be </a:t>
            </a:r>
            <a:r>
              <a:rPr lang="en-GB" sz="1800" dirty="0"/>
              <a:t>moving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(comfortable emotion) but nervous for the work involved(uncomfortable emotion).</a:t>
            </a:r>
            <a:endParaRPr sz="18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5"/>
          <p:cNvSpPr/>
          <p:nvPr/>
        </p:nvSpPr>
        <p:spPr>
          <a:xfrm>
            <a:off x="385190" y="580004"/>
            <a:ext cx="8363274" cy="792088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94" name="Google Shape;94;p5"/>
          <p:cNvSpPr/>
          <p:nvPr/>
        </p:nvSpPr>
        <p:spPr>
          <a:xfrm>
            <a:off x="456789" y="520738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br>
              <a:rPr lang="en-GB" sz="4000" b="1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4000" b="1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How Can Changes Make Us Feel?</a:t>
            </a:r>
            <a:b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sz="4000" b="1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5"/>
          <p:cNvSpPr/>
          <p:nvPr/>
        </p:nvSpPr>
        <p:spPr>
          <a:xfrm>
            <a:off x="611560" y="3569127"/>
            <a:ext cx="1793091" cy="280831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B0DE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" name="Google Shape;96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7519" y="3706383"/>
            <a:ext cx="1777132" cy="2660407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5"/>
          <p:cNvSpPr/>
          <p:nvPr/>
        </p:nvSpPr>
        <p:spPr>
          <a:xfrm>
            <a:off x="2511060" y="3586060"/>
            <a:ext cx="1916924" cy="280831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FACCC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8" name="Google Shape;98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04571" y="3717032"/>
            <a:ext cx="1729901" cy="267734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5"/>
          <p:cNvSpPr/>
          <p:nvPr/>
        </p:nvSpPr>
        <p:spPr>
          <a:xfrm>
            <a:off x="4521495" y="3586060"/>
            <a:ext cx="1916924" cy="280831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0" name="Google Shape;100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57069" y="4366221"/>
            <a:ext cx="1845776" cy="2028151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5"/>
          <p:cNvSpPr/>
          <p:nvPr/>
        </p:nvSpPr>
        <p:spPr>
          <a:xfrm>
            <a:off x="6536275" y="3570561"/>
            <a:ext cx="1916924" cy="280831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F9BD9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549595" y="3871697"/>
            <a:ext cx="1665502" cy="2505742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5"/>
          <p:cNvSpPr txBox="1"/>
          <p:nvPr/>
        </p:nvSpPr>
        <p:spPr>
          <a:xfrm>
            <a:off x="416319" y="2406377"/>
            <a:ext cx="227705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feel tired (we may want to sleep more than normal or less than normal)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5"/>
          <p:cNvSpPr txBox="1"/>
          <p:nvPr/>
        </p:nvSpPr>
        <p:spPr>
          <a:xfrm>
            <a:off x="2589933" y="2385731"/>
            <a:ext cx="199207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change the way we eat (we might feel hungrier or not as hungry)</a:t>
            </a:r>
            <a:endParaRPr/>
          </a:p>
        </p:txBody>
      </p:sp>
      <p:sp>
        <p:nvSpPr>
          <p:cNvPr id="105" name="Google Shape;105;p5"/>
          <p:cNvSpPr txBox="1"/>
          <p:nvPr/>
        </p:nvSpPr>
        <p:spPr>
          <a:xfrm>
            <a:off x="4630933" y="2645797"/>
            <a:ext cx="161571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struggle to concentrate on a task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5"/>
          <p:cNvSpPr txBox="1"/>
          <p:nvPr/>
        </p:nvSpPr>
        <p:spPr>
          <a:xfrm>
            <a:off x="6536275" y="2594193"/>
            <a:ext cx="184381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have headaches or stomach aches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5"/>
          <p:cNvSpPr txBox="1"/>
          <p:nvPr/>
        </p:nvSpPr>
        <p:spPr>
          <a:xfrm>
            <a:off x="611560" y="1431298"/>
            <a:ext cx="799371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Changes can make us feel different emotions but they can also affect how our bodies feel. </a:t>
            </a:r>
            <a:endParaRPr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5"/>
          <p:cNvSpPr txBox="1"/>
          <p:nvPr/>
        </p:nvSpPr>
        <p:spPr>
          <a:xfrm>
            <a:off x="467544" y="2071051"/>
            <a:ext cx="52849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Sometimes changes can make us:</a:t>
            </a:r>
            <a:endParaRPr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5"/>
          <p:cNvSpPr/>
          <p:nvPr/>
        </p:nvSpPr>
        <p:spPr>
          <a:xfrm>
            <a:off x="6536275" y="3569127"/>
            <a:ext cx="1916924" cy="2808312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EECFE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692470" y="3673770"/>
            <a:ext cx="1598307" cy="2704386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5"/>
          <p:cNvSpPr txBox="1"/>
          <p:nvPr/>
        </p:nvSpPr>
        <p:spPr>
          <a:xfrm>
            <a:off x="6549595" y="2317194"/>
            <a:ext cx="1843813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</a:t>
            </a: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ave feelings of excitement which make our breathing faster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"/>
          <p:cNvSpPr/>
          <p:nvPr/>
        </p:nvSpPr>
        <p:spPr>
          <a:xfrm>
            <a:off x="385190" y="580003"/>
            <a:ext cx="8363274" cy="1304713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117" name="Google Shape;117;p6"/>
          <p:cNvSpPr/>
          <p:nvPr/>
        </p:nvSpPr>
        <p:spPr>
          <a:xfrm>
            <a:off x="138131" y="188640"/>
            <a:ext cx="8857392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br>
              <a:rPr lang="en-GB" sz="4000" b="1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GB" sz="4000" b="1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How to Look After Your Wellbeing Before a Change Happens</a:t>
            </a:r>
            <a:endParaRPr sz="4000" b="1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6"/>
          <p:cNvSpPr/>
          <p:nvPr/>
        </p:nvSpPr>
        <p:spPr>
          <a:xfrm>
            <a:off x="493539" y="1937004"/>
            <a:ext cx="1834783" cy="1720312"/>
          </a:xfrm>
          <a:prstGeom prst="ellipse">
            <a:avLst/>
          </a:prstGeom>
          <a:solidFill>
            <a:srgbClr val="EECFE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Get a good night’s sleep.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1915" y="3249826"/>
            <a:ext cx="1595979" cy="1117845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6"/>
          <p:cNvSpPr/>
          <p:nvPr/>
        </p:nvSpPr>
        <p:spPr>
          <a:xfrm>
            <a:off x="394129" y="4256539"/>
            <a:ext cx="1864167" cy="1800200"/>
          </a:xfrm>
          <a:prstGeom prst="ellipse">
            <a:avLst/>
          </a:prstGeom>
          <a:solidFill>
            <a:srgbClr val="FFEEA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Have a good bedtime routine.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77326" y="5037973"/>
            <a:ext cx="2297046" cy="1359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59485" y="1846321"/>
            <a:ext cx="2174888" cy="1627544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6"/>
          <p:cNvSpPr/>
          <p:nvPr/>
        </p:nvSpPr>
        <p:spPr>
          <a:xfrm>
            <a:off x="6660232" y="4627976"/>
            <a:ext cx="1944216" cy="1800200"/>
          </a:xfrm>
          <a:prstGeom prst="ellipse">
            <a:avLst/>
          </a:prstGeom>
          <a:solidFill>
            <a:srgbClr val="C7E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Continue to do the hobbies you love.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6"/>
          <p:cNvSpPr/>
          <p:nvPr/>
        </p:nvSpPr>
        <p:spPr>
          <a:xfrm>
            <a:off x="2137047" y="2999783"/>
            <a:ext cx="1834783" cy="1697392"/>
          </a:xfrm>
          <a:prstGeom prst="ellipse">
            <a:avLst/>
          </a:prstGeom>
          <a:solidFill>
            <a:srgbClr val="90C8E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Get some exercise and fresh air.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97159" y="2426485"/>
            <a:ext cx="1386567" cy="1573429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6"/>
          <p:cNvSpPr/>
          <p:nvPr/>
        </p:nvSpPr>
        <p:spPr>
          <a:xfrm>
            <a:off x="3571707" y="3832287"/>
            <a:ext cx="2700085" cy="2541410"/>
          </a:xfrm>
          <a:prstGeom prst="ellipse">
            <a:avLst/>
          </a:prstGeom>
          <a:solidFill>
            <a:srgbClr val="BAD1B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Remind yourself that you are trying your best and your best is always good enough.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838132" y="4662071"/>
            <a:ext cx="1314083" cy="1746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886963" y="1937004"/>
            <a:ext cx="1038598" cy="1916855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6"/>
          <p:cNvSpPr/>
          <p:nvPr/>
        </p:nvSpPr>
        <p:spPr>
          <a:xfrm>
            <a:off x="6274803" y="2386129"/>
            <a:ext cx="2375658" cy="2175471"/>
          </a:xfrm>
          <a:prstGeom prst="ellipse">
            <a:avLst/>
          </a:prstGeom>
          <a:solidFill>
            <a:srgbClr val="DCA2D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Try mindfulness activities such as colouring and mindful breathing.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6"/>
          <p:cNvSpPr txBox="1"/>
          <p:nvPr/>
        </p:nvSpPr>
        <p:spPr>
          <a:xfrm>
            <a:off x="493539" y="2056645"/>
            <a:ext cx="806578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we know a change is about to happen, our mood can change and our wellbeing might be affected. </a:t>
            </a:r>
            <a:endParaRPr sz="18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6"/>
          <p:cNvSpPr/>
          <p:nvPr/>
        </p:nvSpPr>
        <p:spPr>
          <a:xfrm>
            <a:off x="597262" y="2702976"/>
            <a:ext cx="7848872" cy="955373"/>
          </a:xfrm>
          <a:prstGeom prst="roundRect">
            <a:avLst>
              <a:gd name="adj" fmla="val 16667"/>
            </a:avLst>
          </a:prstGeom>
          <a:solidFill>
            <a:srgbClr val="C7E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It is important to look after yourself and your child</a:t>
            </a:r>
            <a:r>
              <a:rPr lang="en-GB" sz="1800" dirty="0"/>
              <a:t>, 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encourage them to do the things that </a:t>
            </a:r>
            <a:r>
              <a:rPr lang="en-GB" sz="1800" dirty="0"/>
              <a:t>they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enjoy and make </a:t>
            </a:r>
            <a:r>
              <a:rPr lang="en-GB" sz="1800" dirty="0"/>
              <a:t>them</a:t>
            </a: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feel positive.</a:t>
            </a:r>
            <a:endParaRPr sz="18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"/>
          <p:cNvSpPr/>
          <p:nvPr/>
        </p:nvSpPr>
        <p:spPr>
          <a:xfrm>
            <a:off x="385190" y="580003"/>
            <a:ext cx="8363274" cy="1304713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137" name="Google Shape;137;p7"/>
          <p:cNvSpPr/>
          <p:nvPr/>
        </p:nvSpPr>
        <p:spPr>
          <a:xfrm>
            <a:off x="138131" y="188640"/>
            <a:ext cx="8857392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br>
              <a:rPr lang="en-GB" sz="4000" b="1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endParaRPr sz="4000" b="1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Activity – Managing the Change Moving to a New Home</a:t>
            </a:r>
            <a:endParaRPr/>
          </a:p>
        </p:txBody>
      </p:sp>
      <p:pic>
        <p:nvPicPr>
          <p:cNvPr id="138" name="Google Shape;13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552" y="2852936"/>
            <a:ext cx="5368912" cy="352839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7"/>
          <p:cNvSpPr/>
          <p:nvPr/>
        </p:nvSpPr>
        <p:spPr>
          <a:xfrm>
            <a:off x="5724128" y="2252720"/>
            <a:ext cx="1656184" cy="576064"/>
          </a:xfrm>
          <a:prstGeom prst="roundRect">
            <a:avLst>
              <a:gd name="adj" fmla="val 16667"/>
            </a:avLst>
          </a:prstGeom>
          <a:solidFill>
            <a:srgbClr val="FFE0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Activity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7"/>
          <p:cNvSpPr txBox="1"/>
          <p:nvPr/>
        </p:nvSpPr>
        <p:spPr>
          <a:xfrm>
            <a:off x="4374141" y="2909872"/>
            <a:ext cx="4068126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430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Think about the small changes that you may need to make when you move to a new home. Take a few minutes to write them all down.</a:t>
            </a:r>
            <a:endParaRPr sz="18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7"/>
          <p:cNvSpPr txBox="1"/>
          <p:nvPr/>
        </p:nvSpPr>
        <p:spPr>
          <a:xfrm>
            <a:off x="539552" y="2001791"/>
            <a:ext cx="292333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Here are some of the changes that you may need to make: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" name="Google Shape;142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87824" y="1966099"/>
            <a:ext cx="5628885" cy="8466302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7"/>
          <p:cNvSpPr/>
          <p:nvPr/>
        </p:nvSpPr>
        <p:spPr>
          <a:xfrm>
            <a:off x="3180285" y="3634724"/>
            <a:ext cx="5111204" cy="609867"/>
          </a:xfrm>
          <a:prstGeom prst="roundRect">
            <a:avLst>
              <a:gd name="adj" fmla="val 16667"/>
            </a:avLst>
          </a:prstGeom>
          <a:solidFill>
            <a:srgbClr val="FFEFC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Think about what you want to take with you.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7"/>
          <p:cNvSpPr/>
          <p:nvPr/>
        </p:nvSpPr>
        <p:spPr>
          <a:xfrm>
            <a:off x="3199082" y="2890696"/>
            <a:ext cx="5111204" cy="647944"/>
          </a:xfrm>
          <a:prstGeom prst="roundRect">
            <a:avLst>
              <a:gd name="adj" fmla="val 16667"/>
            </a:avLst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Decide what you might want to give away.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7"/>
          <p:cNvSpPr/>
          <p:nvPr/>
        </p:nvSpPr>
        <p:spPr>
          <a:xfrm>
            <a:off x="3180285" y="4356528"/>
            <a:ext cx="5092407" cy="941146"/>
          </a:xfrm>
          <a:prstGeom prst="roundRect">
            <a:avLst>
              <a:gd name="adj" fmla="val 16667"/>
            </a:avLst>
          </a:prstGeom>
          <a:solidFill>
            <a:srgbClr val="EECFE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 may need to share a room with siblings or have your own room for the first time.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7"/>
          <p:cNvSpPr/>
          <p:nvPr/>
        </p:nvSpPr>
        <p:spPr>
          <a:xfrm>
            <a:off x="3195783" y="5432527"/>
            <a:ext cx="5111204" cy="716292"/>
          </a:xfrm>
          <a:prstGeom prst="roundRect">
            <a:avLst>
              <a:gd name="adj" fmla="val 16667"/>
            </a:avLst>
          </a:prstGeom>
          <a:solidFill>
            <a:srgbClr val="C7E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Perhaps you need to move area as well to a new village, town or city.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7"/>
          <p:cNvSpPr/>
          <p:nvPr/>
        </p:nvSpPr>
        <p:spPr>
          <a:xfrm>
            <a:off x="3195783" y="2890696"/>
            <a:ext cx="5076909" cy="647944"/>
          </a:xfrm>
          <a:prstGeom prst="roundRect">
            <a:avLst>
              <a:gd name="adj" fmla="val 16667"/>
            </a:avLst>
          </a:prstGeom>
          <a:solidFill>
            <a:srgbClr val="FCE5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Meet new friends living nearby.</a:t>
            </a:r>
            <a:endParaRPr/>
          </a:p>
        </p:txBody>
      </p:sp>
      <p:sp>
        <p:nvSpPr>
          <p:cNvPr id="148" name="Google Shape;148;p7"/>
          <p:cNvSpPr/>
          <p:nvPr/>
        </p:nvSpPr>
        <p:spPr>
          <a:xfrm>
            <a:off x="3195783" y="3650113"/>
            <a:ext cx="5076909" cy="647944"/>
          </a:xfrm>
          <a:prstGeom prst="roundRect">
            <a:avLst>
              <a:gd name="adj" fmla="val 16667"/>
            </a:avLst>
          </a:prstGeom>
          <a:solidFill>
            <a:srgbClr val="D0B6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 new activities that you can join. 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"/>
          <p:cNvSpPr/>
          <p:nvPr/>
        </p:nvSpPr>
        <p:spPr>
          <a:xfrm>
            <a:off x="385190" y="580003"/>
            <a:ext cx="8363274" cy="1304713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154" name="Google Shape;154;p8"/>
          <p:cNvSpPr/>
          <p:nvPr/>
        </p:nvSpPr>
        <p:spPr>
          <a:xfrm>
            <a:off x="138131" y="188640"/>
            <a:ext cx="8857392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endParaRPr sz="4000" b="1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endParaRPr sz="4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Achieving Small Changes to Create A Big Change</a:t>
            </a:r>
            <a:endParaRPr/>
          </a:p>
        </p:txBody>
      </p:sp>
      <p:pic>
        <p:nvPicPr>
          <p:cNvPr id="155" name="Google Shape;15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63940">
            <a:off x="4499617" y="3358982"/>
            <a:ext cx="3555165" cy="5584602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8"/>
          <p:cNvSpPr txBox="1"/>
          <p:nvPr/>
        </p:nvSpPr>
        <p:spPr>
          <a:xfrm>
            <a:off x="657074" y="3005733"/>
            <a:ext cx="4032448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you have to make a big change, focus on one small change at a time. Once you have completed it give yourself a small reward, such as saying well done to yourself or tell an adult what you have done.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8"/>
          <p:cNvSpPr/>
          <p:nvPr/>
        </p:nvSpPr>
        <p:spPr>
          <a:xfrm>
            <a:off x="1151620" y="2146668"/>
            <a:ext cx="6840760" cy="959505"/>
          </a:xfrm>
          <a:prstGeom prst="ribbon2">
            <a:avLst>
              <a:gd name="adj1" fmla="val 17909"/>
              <a:gd name="adj2" fmla="val 75000"/>
            </a:avLst>
          </a:prstGeom>
          <a:solidFill>
            <a:srgbClr val="FCE5CF"/>
          </a:solidFill>
          <a:ln w="2857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Each of those small changes that you have written down is achievable. 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8" name="Google Shape;158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6800" y="2722530"/>
            <a:ext cx="7385443" cy="3542817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8"/>
          <p:cNvSpPr/>
          <p:nvPr/>
        </p:nvSpPr>
        <p:spPr>
          <a:xfrm>
            <a:off x="1476241" y="2001091"/>
            <a:ext cx="6181170" cy="754892"/>
          </a:xfrm>
          <a:prstGeom prst="roundRect">
            <a:avLst>
              <a:gd name="adj" fmla="val 16667"/>
            </a:avLst>
          </a:prstGeom>
          <a:solidFill>
            <a:srgbClr val="C7E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Each small step that you achieve will bring you closer to achieving the big change, in this example, moving home. </a:t>
            </a: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8"/>
          <p:cNvSpPr/>
          <p:nvPr/>
        </p:nvSpPr>
        <p:spPr>
          <a:xfrm>
            <a:off x="1026315" y="5176067"/>
            <a:ext cx="7081023" cy="959504"/>
          </a:xfrm>
          <a:prstGeom prst="roundRect">
            <a:avLst>
              <a:gd name="adj" fmla="val 16667"/>
            </a:avLst>
          </a:prstGeom>
          <a:solidFill>
            <a:srgbClr val="FFEFC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11430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technique can be used for any big change by taking the time to think about all the small changes that combine to create the big change.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"/>
          <p:cNvSpPr/>
          <p:nvPr/>
        </p:nvSpPr>
        <p:spPr>
          <a:xfrm>
            <a:off x="385190" y="580003"/>
            <a:ext cx="8363274" cy="1304713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166" name="Google Shape;166;p9"/>
          <p:cNvSpPr/>
          <p:nvPr/>
        </p:nvSpPr>
        <p:spPr>
          <a:xfrm>
            <a:off x="138131" y="476672"/>
            <a:ext cx="8857392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endParaRPr sz="4000" b="1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GB"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Other Ideas to Help You With Changes</a:t>
            </a:r>
            <a:endParaRPr/>
          </a:p>
        </p:txBody>
      </p:sp>
      <p:sp>
        <p:nvSpPr>
          <p:cNvPr id="167" name="Google Shape;167;p9"/>
          <p:cNvSpPr txBox="1"/>
          <p:nvPr/>
        </p:nvSpPr>
        <p:spPr>
          <a:xfrm>
            <a:off x="611560" y="1991920"/>
            <a:ext cx="457200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many ways you can make changes feel positive.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8" name="Google Shape;168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4899" y="2952328"/>
            <a:ext cx="2536794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9"/>
          <p:cNvSpPr/>
          <p:nvPr/>
        </p:nvSpPr>
        <p:spPr>
          <a:xfrm>
            <a:off x="3151693" y="3920409"/>
            <a:ext cx="322802" cy="288032"/>
          </a:xfrm>
          <a:prstGeom prst="ellipse">
            <a:avLst/>
          </a:prstGeom>
          <a:solidFill>
            <a:srgbClr val="FFEFCA"/>
          </a:solidFill>
          <a:ln w="2857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9"/>
          <p:cNvSpPr/>
          <p:nvPr/>
        </p:nvSpPr>
        <p:spPr>
          <a:xfrm>
            <a:off x="3696162" y="3669251"/>
            <a:ext cx="562952" cy="502315"/>
          </a:xfrm>
          <a:prstGeom prst="ellipse">
            <a:avLst/>
          </a:prstGeom>
          <a:solidFill>
            <a:srgbClr val="FFEFCA"/>
          </a:solidFill>
          <a:ln w="2857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9"/>
          <p:cNvSpPr/>
          <p:nvPr/>
        </p:nvSpPr>
        <p:spPr>
          <a:xfrm>
            <a:off x="4480781" y="2133525"/>
            <a:ext cx="3401035" cy="2590949"/>
          </a:xfrm>
          <a:prstGeom prst="cloud">
            <a:avLst/>
          </a:prstGeom>
          <a:solidFill>
            <a:srgbClr val="FFEFCA"/>
          </a:solidFill>
          <a:ln w="2857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9"/>
          <p:cNvSpPr txBox="1"/>
          <p:nvPr/>
        </p:nvSpPr>
        <p:spPr>
          <a:xfrm>
            <a:off x="4456478" y="4956903"/>
            <a:ext cx="4572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 you think of any ideas?</a:t>
            </a:r>
            <a:endParaRPr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9"/>
          <p:cNvSpPr txBox="1"/>
          <p:nvPr/>
        </p:nvSpPr>
        <p:spPr>
          <a:xfrm>
            <a:off x="611560" y="2049190"/>
            <a:ext cx="4572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Here are some that you might like to try: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9"/>
          <p:cNvSpPr/>
          <p:nvPr/>
        </p:nvSpPr>
        <p:spPr>
          <a:xfrm>
            <a:off x="611560" y="2687943"/>
            <a:ext cx="2414366" cy="1011672"/>
          </a:xfrm>
          <a:prstGeom prst="roundRect">
            <a:avLst>
              <a:gd name="adj" fmla="val 16667"/>
            </a:avLst>
          </a:prstGeom>
          <a:solidFill>
            <a:srgbClr val="FACCC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Ask someone who has been through the same change.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9"/>
          <p:cNvSpPr/>
          <p:nvPr/>
        </p:nvSpPr>
        <p:spPr>
          <a:xfrm>
            <a:off x="659510" y="3825639"/>
            <a:ext cx="2318466" cy="616844"/>
          </a:xfrm>
          <a:prstGeom prst="roundRect">
            <a:avLst>
              <a:gd name="adj" fmla="val 16667"/>
            </a:avLst>
          </a:prstGeom>
          <a:solidFill>
            <a:srgbClr val="FFEFC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Talk to an adult.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9"/>
          <p:cNvSpPr/>
          <p:nvPr/>
        </p:nvSpPr>
        <p:spPr>
          <a:xfrm>
            <a:off x="674915" y="4648481"/>
            <a:ext cx="2318466" cy="616844"/>
          </a:xfrm>
          <a:prstGeom prst="roundRect">
            <a:avLst>
              <a:gd name="adj" fmla="val 16667"/>
            </a:avLst>
          </a:prstGeom>
          <a:solidFill>
            <a:srgbClr val="C7E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Talk to a friend.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9"/>
          <p:cNvSpPr/>
          <p:nvPr/>
        </p:nvSpPr>
        <p:spPr>
          <a:xfrm>
            <a:off x="5623162" y="2826953"/>
            <a:ext cx="2543969" cy="733652"/>
          </a:xfrm>
          <a:prstGeom prst="roundRect">
            <a:avLst>
              <a:gd name="adj" fmla="val 16667"/>
            </a:avLst>
          </a:prstGeom>
          <a:solidFill>
            <a:srgbClr val="FACCC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Think about what the positives could be.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9"/>
          <p:cNvSpPr/>
          <p:nvPr/>
        </p:nvSpPr>
        <p:spPr>
          <a:xfrm>
            <a:off x="3149003" y="5423003"/>
            <a:ext cx="2335570" cy="962888"/>
          </a:xfrm>
          <a:prstGeom prst="roundRect">
            <a:avLst>
              <a:gd name="adj" fmla="val 16667"/>
            </a:avLst>
          </a:prstGeom>
          <a:solidFill>
            <a:srgbClr val="EECFE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Reward yourself for small changes.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9"/>
          <p:cNvSpPr/>
          <p:nvPr/>
        </p:nvSpPr>
        <p:spPr>
          <a:xfrm>
            <a:off x="650958" y="5415745"/>
            <a:ext cx="2335570" cy="962888"/>
          </a:xfrm>
          <a:prstGeom prst="roundRect">
            <a:avLst>
              <a:gd name="adj" fmla="val 16667"/>
            </a:avLst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 the things </a:t>
            </a:r>
            <a:b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 love.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9"/>
          <p:cNvSpPr/>
          <p:nvPr/>
        </p:nvSpPr>
        <p:spPr>
          <a:xfrm>
            <a:off x="3141708" y="2832546"/>
            <a:ext cx="2335570" cy="733652"/>
          </a:xfrm>
          <a:prstGeom prst="roundRect">
            <a:avLst>
              <a:gd name="adj" fmla="val 16667"/>
            </a:avLst>
          </a:prstGeom>
          <a:solidFill>
            <a:srgbClr val="7BD9D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Look after yourself.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9"/>
          <p:cNvSpPr/>
          <p:nvPr/>
        </p:nvSpPr>
        <p:spPr>
          <a:xfrm>
            <a:off x="5640195" y="3879005"/>
            <a:ext cx="2526936" cy="1275990"/>
          </a:xfrm>
          <a:prstGeom prst="roundRect">
            <a:avLst>
              <a:gd name="adj" fmla="val 16667"/>
            </a:avLst>
          </a:prstGeom>
          <a:solidFill>
            <a:srgbClr val="FFE0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positive words to help you feel brave about the change.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9"/>
          <p:cNvSpPr/>
          <p:nvPr/>
        </p:nvSpPr>
        <p:spPr>
          <a:xfrm>
            <a:off x="3141969" y="3889688"/>
            <a:ext cx="2349638" cy="1275990"/>
          </a:xfrm>
          <a:prstGeom prst="roundRect">
            <a:avLst>
              <a:gd name="adj" fmla="val 16667"/>
            </a:avLst>
          </a:prstGeom>
          <a:solidFill>
            <a:srgbClr val="BAD1B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Remind yourself what you are grateful for.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3899" y="476672"/>
            <a:ext cx="8202557" cy="5904655"/>
          </a:xfrm>
          <a:prstGeom prst="roundRect">
            <a:avLst>
              <a:gd name="adj" fmla="val 3616"/>
            </a:avLst>
          </a:prstGeom>
          <a:noFill/>
          <a:ln>
            <a:noFill/>
          </a:ln>
        </p:spPr>
      </p:pic>
      <p:sp>
        <p:nvSpPr>
          <p:cNvPr id="199" name="Google Shape;199;p11"/>
          <p:cNvSpPr/>
          <p:nvPr/>
        </p:nvSpPr>
        <p:spPr>
          <a:xfrm>
            <a:off x="385190" y="580003"/>
            <a:ext cx="8363274" cy="1408837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200" name="Google Shape;200;p11"/>
          <p:cNvSpPr/>
          <p:nvPr/>
        </p:nvSpPr>
        <p:spPr>
          <a:xfrm>
            <a:off x="143304" y="476672"/>
            <a:ext cx="8857392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endParaRPr sz="4000" b="1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Can You Do after the Change Has Happened?</a:t>
            </a:r>
            <a:endParaRPr/>
          </a:p>
        </p:txBody>
      </p:sp>
      <p:pic>
        <p:nvPicPr>
          <p:cNvPr id="201" name="Google Shape;201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03648" y="2509300"/>
            <a:ext cx="1822108" cy="3872027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11"/>
          <p:cNvSpPr txBox="1"/>
          <p:nvPr/>
        </p:nvSpPr>
        <p:spPr>
          <a:xfrm>
            <a:off x="3665106" y="3063815"/>
            <a:ext cx="457200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the change has happened, you might want to take a few minutes to think about what happened.</a:t>
            </a:r>
            <a:endParaRPr sz="18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1"/>
          <p:cNvSpPr/>
          <p:nvPr/>
        </p:nvSpPr>
        <p:spPr>
          <a:xfrm>
            <a:off x="3419872" y="4445313"/>
            <a:ext cx="4536504" cy="783887"/>
          </a:xfrm>
          <a:prstGeom prst="roundRect">
            <a:avLst>
              <a:gd name="adj" fmla="val 16667"/>
            </a:avLst>
          </a:prstGeom>
          <a:solidFill>
            <a:srgbClr val="FFEFC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were the two most difficult things about this change?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1"/>
          <p:cNvSpPr/>
          <p:nvPr/>
        </p:nvSpPr>
        <p:spPr>
          <a:xfrm>
            <a:off x="3405805" y="5373781"/>
            <a:ext cx="4536504" cy="783887"/>
          </a:xfrm>
          <a:prstGeom prst="roundRect">
            <a:avLst>
              <a:gd name="adj" fmla="val 16667"/>
            </a:avLst>
          </a:prstGeom>
          <a:solidFill>
            <a:srgbClr val="FFEFC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were the two best things about </a:t>
            </a:r>
            <a:b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change? 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1"/>
          <p:cNvSpPr txBox="1"/>
          <p:nvPr/>
        </p:nvSpPr>
        <p:spPr>
          <a:xfrm>
            <a:off x="3555393" y="3172693"/>
            <a:ext cx="4536504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you have done this, you can use what you have learnt if you need to make the change again. </a:t>
            </a:r>
            <a:endParaRPr sz="18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1"/>
          <p:cNvSpPr/>
          <p:nvPr/>
        </p:nvSpPr>
        <p:spPr>
          <a:xfrm>
            <a:off x="1097354" y="5052400"/>
            <a:ext cx="7200800" cy="128056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2857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Now is the time to relax and do something you enjoy. 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191" y="1232359"/>
            <a:ext cx="8373620" cy="5220977"/>
          </a:xfrm>
          <a:prstGeom prst="roundRect">
            <a:avLst>
              <a:gd name="adj" fmla="val 4622"/>
            </a:avLst>
          </a:prstGeom>
          <a:noFill/>
          <a:ln>
            <a:noFill/>
          </a:ln>
        </p:spPr>
      </p:pic>
      <p:sp>
        <p:nvSpPr>
          <p:cNvPr id="212" name="Google Shape;212;p12"/>
          <p:cNvSpPr/>
          <p:nvPr/>
        </p:nvSpPr>
        <p:spPr>
          <a:xfrm>
            <a:off x="385190" y="580003"/>
            <a:ext cx="8363274" cy="1304713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213" name="Google Shape;213;p12"/>
          <p:cNvSpPr/>
          <p:nvPr/>
        </p:nvSpPr>
        <p:spPr>
          <a:xfrm>
            <a:off x="138131" y="404664"/>
            <a:ext cx="8857392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endParaRPr sz="4000" b="1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Self-Care Ideas</a:t>
            </a:r>
            <a:endParaRPr/>
          </a:p>
        </p:txBody>
      </p:sp>
      <p:sp>
        <p:nvSpPr>
          <p:cNvPr id="214" name="Google Shape;214;p12"/>
          <p:cNvSpPr txBox="1"/>
          <p:nvPr/>
        </p:nvSpPr>
        <p:spPr>
          <a:xfrm>
            <a:off x="1091820" y="2746190"/>
            <a:ext cx="5313109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some great ways to look after yourself during and after </a:t>
            </a: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</a:t>
            </a: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change. These are just some ideas but you might have your own hobbies that you love doing. Just remember to do what you enjoy.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2"/>
          <p:cNvSpPr/>
          <p:nvPr/>
        </p:nvSpPr>
        <p:spPr>
          <a:xfrm>
            <a:off x="7308304" y="2028834"/>
            <a:ext cx="1296144" cy="140016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12"/>
          <p:cNvSpPr txBox="1"/>
          <p:nvPr/>
        </p:nvSpPr>
        <p:spPr>
          <a:xfrm>
            <a:off x="5856331" y="3016617"/>
            <a:ext cx="424840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Self care</a:t>
            </a:r>
            <a:endParaRPr/>
          </a:p>
        </p:txBody>
      </p:sp>
      <p:sp>
        <p:nvSpPr>
          <p:cNvPr id="217" name="Google Shape;217;p12"/>
          <p:cNvSpPr txBox="1"/>
          <p:nvPr/>
        </p:nvSpPr>
        <p:spPr>
          <a:xfrm>
            <a:off x="1059668" y="2028834"/>
            <a:ext cx="6153316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8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 b="1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You might like to try:</a:t>
            </a:r>
            <a:endParaRPr/>
          </a:p>
          <a:p>
            <a:pPr marL="1143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getting a good night’s sleep with a regular routine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taking a warm bath or shower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a book you love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listening to your favourite, happy music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going for a walk and look at nature, noticing what is happening around you</a:t>
            </a:r>
            <a:endParaRPr/>
          </a:p>
        </p:txBody>
      </p:sp>
      <p:pic>
        <p:nvPicPr>
          <p:cNvPr id="218" name="Google Shape;218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06607" y="2094490"/>
            <a:ext cx="781914" cy="887289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2"/>
          <p:cNvSpPr txBox="1"/>
          <p:nvPr/>
        </p:nvSpPr>
        <p:spPr>
          <a:xfrm>
            <a:off x="964348" y="2746190"/>
            <a:ext cx="6153316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000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talk to friends and family</a:t>
            </a:r>
            <a:endParaRPr/>
          </a:p>
          <a:p>
            <a:pPr marL="4000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play sport with others.</a:t>
            </a:r>
            <a:endParaRPr/>
          </a:p>
          <a:p>
            <a:pPr marL="4000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crafting</a:t>
            </a:r>
            <a:endParaRPr/>
          </a:p>
          <a:p>
            <a:pPr marL="4000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baking</a:t>
            </a:r>
            <a:endParaRPr/>
          </a:p>
          <a:p>
            <a:pPr marL="4000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practising mindfulness</a:t>
            </a:r>
            <a:endParaRPr/>
          </a:p>
          <a:p>
            <a:pPr marL="4000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practising relaxation techniques.</a:t>
            </a:r>
            <a:endParaRPr/>
          </a:p>
          <a:p>
            <a:pPr marL="4000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writing or drawing in your journal</a:t>
            </a:r>
            <a:endParaRPr/>
          </a:p>
          <a:p>
            <a:pPr marL="4000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create a “I am grateful for…” list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7058" y="580003"/>
            <a:ext cx="8229398" cy="5873333"/>
          </a:xfrm>
          <a:prstGeom prst="roundRect">
            <a:avLst>
              <a:gd name="adj" fmla="val 4911"/>
            </a:avLst>
          </a:prstGeom>
          <a:noFill/>
          <a:ln>
            <a:noFill/>
          </a:ln>
        </p:spPr>
      </p:pic>
      <p:sp>
        <p:nvSpPr>
          <p:cNvPr id="225" name="Google Shape;225;p13"/>
          <p:cNvSpPr/>
          <p:nvPr/>
        </p:nvSpPr>
        <p:spPr>
          <a:xfrm>
            <a:off x="385190" y="580003"/>
            <a:ext cx="8363274" cy="1304713"/>
          </a:xfrm>
          <a:prstGeom prst="rect">
            <a:avLst/>
          </a:prstGeom>
          <a:solidFill>
            <a:srgbClr val="D1F2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226" name="Google Shape;226;p13"/>
          <p:cNvSpPr/>
          <p:nvPr/>
        </p:nvSpPr>
        <p:spPr>
          <a:xfrm>
            <a:off x="138131" y="404664"/>
            <a:ext cx="8857392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endParaRPr sz="4000" b="1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400"/>
              <a:buFont typeface="Arial"/>
              <a:buNone/>
            </a:pPr>
            <a:endParaRPr sz="4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400"/>
              <a:buFont typeface="Arial"/>
              <a:buNone/>
            </a:pPr>
            <a:endParaRPr sz="4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Summary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br>
              <a:rPr lang="en-GB" sz="4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sz="4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7" name="Google Shape;227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5576" y="2093000"/>
            <a:ext cx="2578136" cy="4360336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3"/>
          <p:cNvSpPr/>
          <p:nvPr/>
        </p:nvSpPr>
        <p:spPr>
          <a:xfrm>
            <a:off x="2706868" y="2093000"/>
            <a:ext cx="5760640" cy="4184997"/>
          </a:xfrm>
          <a:prstGeom prst="roundRect">
            <a:avLst>
              <a:gd name="adj" fmla="val 13992"/>
            </a:avLst>
          </a:prstGeom>
          <a:solidFill>
            <a:schemeClr val="lt1"/>
          </a:solidFill>
          <a:ln w="28575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3"/>
          <p:cNvSpPr txBox="1"/>
          <p:nvPr/>
        </p:nvSpPr>
        <p:spPr>
          <a:xfrm>
            <a:off x="3061860" y="2205183"/>
            <a:ext cx="5050655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Changes can be difficult to deal with. They can cause worry and affect your wellbeing.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Being aware of the effects change can have on you is important so you can recognise the feelings and do something you enjoy to make you feel good.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Helping your mind and body stay calm before, during and after a change is important.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 b="0" i="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Break a change down into small steps rather than leaving it as one big change.</a:t>
            </a:r>
            <a:endParaRPr/>
          </a:p>
        </p:txBody>
      </p:sp>
      <p:sp>
        <p:nvSpPr>
          <p:cNvPr id="230" name="Google Shape;230;p13"/>
          <p:cNvSpPr txBox="1"/>
          <p:nvPr/>
        </p:nvSpPr>
        <p:spPr>
          <a:xfrm>
            <a:off x="3048827" y="2205183"/>
            <a:ext cx="5050655" cy="3693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Always think and talk positively to yourself.</a:t>
            </a:r>
            <a:b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Look for the positives in any change.</a:t>
            </a:r>
            <a:b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Take some time to think about the change that has happened – find two positives and two areas to learn from. </a:t>
            </a:r>
            <a:b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self-care ideas to help you feel happy and relaxed.</a:t>
            </a:r>
            <a:b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Always remember to talk to an adult if you need any help.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262B79-A0A9-5C4C-1490-215780255525}"/>
              </a:ext>
            </a:extLst>
          </p:cNvPr>
          <p:cNvSpPr txBox="1"/>
          <p:nvPr/>
        </p:nvSpPr>
        <p:spPr>
          <a:xfrm>
            <a:off x="796413" y="540774"/>
            <a:ext cx="46604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Transitions at school: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Sports Day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Visitor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Have a go Heroes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Swimming 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School trip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Collective Worship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New classroom / year group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New adult in the classroom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Subject 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Break / Lunch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What do we do?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Weekly timetable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Daily timetable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Transition booklets/ social story (made with the child)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Jobs to the new classroom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Pre-telling </a:t>
            </a:r>
            <a:r>
              <a:rPr lang="en-GB" dirty="0">
                <a:sym typeface="Wingdings" panose="05000000000000000000" pitchFamily="2" charset="2"/>
              </a:rPr>
              <a:t> explaining why the change is happening – what are the good things about this change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D89DD-AEFA-07BD-A13D-B8FEF78708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2730" y="5173834"/>
            <a:ext cx="1501270" cy="168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07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1704</Words>
  <Application>Microsoft Office PowerPoint</Application>
  <PresentationFormat>On-screen Show (4:3)</PresentationFormat>
  <Paragraphs>213</Paragraphs>
  <Slides>17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Roboto</vt:lpstr>
      <vt:lpstr>ReithSans</vt:lpstr>
      <vt:lpstr>Arial</vt:lpstr>
      <vt:lpstr>Wingdings</vt:lpstr>
      <vt:lpstr>inherit</vt:lpstr>
      <vt:lpstr>Open Sans</vt:lpstr>
      <vt:lpstr>Office Theme</vt:lpstr>
      <vt:lpstr>PowerPoint Presentation</vt:lpstr>
      <vt:lpstr>The professionals:</vt:lpstr>
      <vt:lpstr>PowerPoint Presentation</vt:lpstr>
      <vt:lpstr>So, what do we do? </vt:lpstr>
      <vt:lpstr>Additional support when thinking neurodiverse</vt:lpstr>
      <vt:lpstr>  What Is a Change?  </vt:lpstr>
      <vt:lpstr> What Changes Have You Experienced?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Libby Wheeler</dc:creator>
  <cp:lastModifiedBy>Mrs G. Stiles</cp:lastModifiedBy>
  <cp:revision>1</cp:revision>
  <dcterms:created xsi:type="dcterms:W3CDTF">2022-05-11T14:58:30Z</dcterms:created>
  <dcterms:modified xsi:type="dcterms:W3CDTF">2025-04-25T13:28:18Z</dcterms:modified>
</cp:coreProperties>
</file>